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regular.fntdata"/><Relationship Id="rId43" Type="http://schemas.openxmlformats.org/officeDocument/2006/relationships/slide" Target="slides/slide37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d0a44ec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d0a44ec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7e07faa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7e07faa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7e07faa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7e07faa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7e07faa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7e07faa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971588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971588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4971588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4971588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4971588b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4971588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971588b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971588b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4971588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4971588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54ec139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54ec139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54ec139d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54ec139d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7e07faa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7e07fa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5ee0c2e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5ee0c2e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ee0c2e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ee0c2e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5ee0c2e2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5ee0c2e2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5ee0c2e2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5ee0c2e2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ee0c2e2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ee0c2e2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5ee0c2e2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5ee0c2e2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5ee0c2e2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5ee0c2e2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ee0c2e2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ee0c2e2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5ee0c2e2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5ee0c2e2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5ee0c2e2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5ee0c2e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7e07fa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7e07fa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5ee0c2e2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5ee0c2e2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5ee0c2e2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5ee0c2e2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5ee0c2e2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5ee0c2e2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5ee0c2e2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5ee0c2e2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5ee0c2e2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5ee0c2e2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ee0c2e2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ee0c2e2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ee0c2e2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ee0c2e2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5ee0c2e2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5ee0c2e2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7e07fa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7e07fa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7e07fa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7e07fa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7e07faa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7e07faa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7e07faa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47e07faa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7e07faa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7e07faa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7e07faa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7e07faa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21425" y="2838935"/>
            <a:ext cx="521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97ABBC"/>
                </a:solidFill>
              </a:rPr>
              <a:t>“</a:t>
            </a:r>
            <a:endParaRPr b="1" sz="9600">
              <a:solidFill>
                <a:srgbClr val="97ABBC"/>
              </a:solidFill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9" name="Google Shape;99;p1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2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/>
        </p:txBody>
      </p:sp>
      <p:sp>
        <p:nvSpPr>
          <p:cNvPr id="113" name="Google Shape;113;p2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2185C5"/>
                </a:solidFill>
              </a:defRPr>
            </a:lvl1pPr>
            <a:lvl2pPr lvl="1" rtl="0">
              <a:buNone/>
              <a:defRPr>
                <a:solidFill>
                  <a:srgbClr val="2185C5"/>
                </a:solidFill>
              </a:defRPr>
            </a:lvl2pPr>
            <a:lvl3pPr lvl="2" rtl="0">
              <a:buNone/>
              <a:defRPr>
                <a:solidFill>
                  <a:srgbClr val="2185C5"/>
                </a:solidFill>
              </a:defRPr>
            </a:lvl3pPr>
            <a:lvl4pPr lvl="3" rtl="0">
              <a:buNone/>
              <a:defRPr>
                <a:solidFill>
                  <a:srgbClr val="2185C5"/>
                </a:solidFill>
              </a:defRPr>
            </a:lvl4pPr>
            <a:lvl5pPr lvl="4" rtl="0">
              <a:buNone/>
              <a:defRPr>
                <a:solidFill>
                  <a:srgbClr val="2185C5"/>
                </a:solidFill>
              </a:defRPr>
            </a:lvl5pPr>
            <a:lvl6pPr lvl="5" rtl="0">
              <a:buNone/>
              <a:defRPr>
                <a:solidFill>
                  <a:srgbClr val="2185C5"/>
                </a:solidFill>
              </a:defRPr>
            </a:lvl6pPr>
            <a:lvl7pPr lvl="6" rtl="0">
              <a:buNone/>
              <a:defRPr>
                <a:solidFill>
                  <a:srgbClr val="2185C5"/>
                </a:solidFill>
              </a:defRPr>
            </a:lvl7pPr>
            <a:lvl8pPr lvl="7" rtl="0">
              <a:buNone/>
              <a:defRPr>
                <a:solidFill>
                  <a:srgbClr val="2185C5"/>
                </a:solidFill>
              </a:defRPr>
            </a:lvl8pPr>
            <a:lvl9pPr lvl="8" rtl="0">
              <a:buNone/>
              <a:defRPr>
                <a:solidFill>
                  <a:srgbClr val="2185C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 background">
  <p:cSld name="BLANK_1">
    <p:bg>
      <p:bgPr>
        <a:solidFill>
          <a:srgbClr val="2185C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3" name="Google Shape;133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1" name="Google Shape;141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5" name="Google Shape;145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9" name="Google Shape;149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▷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More Classification</a:t>
            </a:r>
            <a:endParaRPr sz="3600">
              <a:solidFill>
                <a:srgbClr val="F2025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2025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Trick</a:t>
            </a:r>
            <a:endParaRPr/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Popular Kernels: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Linear : No kernel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Gaussian 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Polynomial 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RBF: </a:t>
            </a:r>
            <a:endParaRPr/>
          </a:p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K(x_i, x_j) = \phi(x_i).\phi(x_j)" id="245" name="Google Shape;245;p36" title="MathEquation,#322f2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06" y="1373600"/>
            <a:ext cx="4758924" cy="5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(x_i, x_j) = (x_i.x_j +1)^a" id="246" name="Google Shape;246;p36" title="MathEquation,#322f2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475" y="3799700"/>
            <a:ext cx="32799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(x_i, x_j) = exp(-\frac{||x_i-x_j||^2}{2\sigma^2})" id="247" name="Google Shape;247;p36" title="MathEquation,#322f2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100" y="2968125"/>
            <a:ext cx="4064726" cy="69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(x_i, x_j) = exp(-\gamma||x_i - x_j||^2)" id="248" name="Google Shape;248;p36" title="MathEquation,#322f2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5394" y="4251350"/>
            <a:ext cx="4618182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Each training point can be </a:t>
            </a:r>
            <a:r>
              <a:rPr lang="en"/>
              <a:t>inferred</a:t>
            </a:r>
            <a:r>
              <a:rPr lang="en"/>
              <a:t> as a new features.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Works perfect on small or medium sized datasets.</a:t>
            </a:r>
            <a:endParaRPr/>
          </a:p>
        </p:txBody>
      </p:sp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ctrTitle"/>
          </p:nvPr>
        </p:nvSpPr>
        <p:spPr>
          <a:xfrm>
            <a:off x="721425" y="2838935"/>
            <a:ext cx="521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61" name="Google Shape;26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893700" y="1373600"/>
            <a:ext cx="36588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check our features one by one to take a decision !</a:t>
            </a:r>
            <a:endParaRPr/>
          </a:p>
        </p:txBody>
      </p:sp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 rotWithShape="1">
          <a:blip r:embed="rId3">
            <a:alphaModFix/>
          </a:blip>
          <a:srcRect b="6314" l="0" r="0" t="0"/>
          <a:stretch/>
        </p:blipFill>
        <p:spPr>
          <a:xfrm>
            <a:off x="4552575" y="403125"/>
            <a:ext cx="4231199" cy="45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0" y="1394563"/>
            <a:ext cx="70485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413" y="1063400"/>
            <a:ext cx="6477168" cy="398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to choose</a:t>
            </a:r>
            <a:endParaRPr/>
          </a:p>
        </p:txBody>
      </p:sp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8" y="1311175"/>
            <a:ext cx="877252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>
            <p:ph idx="1" type="body"/>
          </p:nvPr>
        </p:nvSpPr>
        <p:spPr>
          <a:xfrm>
            <a:off x="961175" y="3577150"/>
            <a:ext cx="7052700" cy="10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Which one is a better choice ?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 Gives more information 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Disorder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893700" y="1412563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information Theory we have 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binary classes 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Also called Entropy.</a:t>
            </a:r>
            <a:endParaRPr/>
          </a:p>
        </p:txBody>
      </p:sp>
      <p:sp>
        <p:nvSpPr>
          <p:cNvPr id="299" name="Google Shape;29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(set) = - \sum p_i \log p_i" id="300" name="Google Shape;300;p43" title="MathEquation,#464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636" y="2078475"/>
            <a:ext cx="4696724" cy="569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(set) = - \frac{P}{T}\log\frac{P}{T} -  \frac{N}{T}\log\frac{N}{T}" id="301" name="Google Shape;301;p43" title="MathEquation,#464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788" y="3078300"/>
            <a:ext cx="5582418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Disorder</a:t>
            </a:r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P/T == 1 then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 = 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P/T == 0 then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 = 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P/T == ½ then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 = 1</a:t>
            </a:r>
            <a:endParaRPr/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b="6023" l="5562" r="0" t="0"/>
          <a:stretch/>
        </p:blipFill>
        <p:spPr>
          <a:xfrm>
            <a:off x="5078550" y="990350"/>
            <a:ext cx="3716475" cy="36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Disorder</a:t>
            </a:r>
            <a:endParaRPr/>
          </a:p>
        </p:txBody>
      </p:sp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about disorder of each feature?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 = \frac{\#samples\space in\space branch}{\# samples \space in \space father}\sum D(children) " id="317" name="Google Shape;317;p45" title="MathEquation,#2d2b2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975" y="2065175"/>
            <a:ext cx="493203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61" y="2700175"/>
            <a:ext cx="7997075" cy="22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/>
        </p:nvSpPr>
        <p:spPr>
          <a:xfrm>
            <a:off x="823475" y="4616150"/>
            <a:ext cx="454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0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5"/>
          <p:cNvSpPr txBox="1"/>
          <p:nvPr/>
        </p:nvSpPr>
        <p:spPr>
          <a:xfrm>
            <a:off x="2118875" y="4311350"/>
            <a:ext cx="454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0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2896475" y="4616150"/>
            <a:ext cx="122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~¼ * ½ 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4649075" y="4616150"/>
            <a:ext cx="122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* ⅙   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>
            <a:off x="5639675" y="4616150"/>
            <a:ext cx="122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1 * ⅙   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6477875" y="4616150"/>
            <a:ext cx="122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1 * ⅓    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7544675" y="4616150"/>
            <a:ext cx="1221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1 * ⅓    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3185675" y="2863550"/>
            <a:ext cx="454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⅛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7376675" y="2863550"/>
            <a:ext cx="454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ctrTitle"/>
          </p:nvPr>
        </p:nvSpPr>
        <p:spPr>
          <a:xfrm>
            <a:off x="721425" y="2838935"/>
            <a:ext cx="521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Features</a:t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98" y="1063400"/>
            <a:ext cx="7057576" cy="38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Features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Pick different decision points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Check Disorder for each one 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Ex. 	X &lt; 2, X&lt; 10, X &lt; 0, ...</a:t>
            </a:r>
            <a:endParaRPr/>
          </a:p>
        </p:txBody>
      </p:sp>
      <p:sp>
        <p:nvSpPr>
          <p:cNvPr id="341" name="Google Shape;34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ctrTitle"/>
          </p:nvPr>
        </p:nvSpPr>
        <p:spPr>
          <a:xfrm>
            <a:off x="721425" y="2838925"/>
            <a:ext cx="69939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Methods</a:t>
            </a:r>
            <a:endParaRPr/>
          </a:p>
        </p:txBody>
      </p:sp>
      <p:sp>
        <p:nvSpPr>
          <p:cNvPr id="347" name="Google Shape;34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Wisdom of the crowd ! </a:t>
            </a:r>
            <a:endParaRPr/>
          </a:p>
        </p:txBody>
      </p:sp>
      <p:sp>
        <p:nvSpPr>
          <p:cNvPr id="353" name="Google Shape;35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25" y="1373338"/>
            <a:ext cx="493395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150" y="2292500"/>
            <a:ext cx="2286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Methods</a:t>
            </a:r>
            <a:endParaRPr/>
          </a:p>
        </p:txBody>
      </p:sp>
      <p:sp>
        <p:nvSpPr>
          <p:cNvPr id="361" name="Google Shape;361;p50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Combine many classifiers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Majority voting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Average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Weighted Average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Training another predictor to combine models</a:t>
            </a:r>
            <a:endParaRPr/>
          </a:p>
        </p:txBody>
      </p:sp>
      <p:sp>
        <p:nvSpPr>
          <p:cNvPr id="362" name="Google Shape;36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</a:t>
            </a:r>
            <a:endParaRPr/>
          </a:p>
        </p:txBody>
      </p:sp>
      <p:sp>
        <p:nvSpPr>
          <p:cNvPr id="368" name="Google Shape;368;p5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Draw N’ of N samples with replacement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Train a classifier on this random set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Train many classifiers like this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Combine them through averaging (majority voting)</a:t>
            </a:r>
            <a:endParaRPr/>
          </a:p>
        </p:txBody>
      </p:sp>
      <p:sp>
        <p:nvSpPr>
          <p:cNvPr id="369" name="Google Shape;36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</a:t>
            </a:r>
            <a:endParaRPr/>
          </a:p>
        </p:txBody>
      </p:sp>
      <p:sp>
        <p:nvSpPr>
          <p:cNvPr id="375" name="Google Shape;375;p52"/>
          <p:cNvSpPr txBox="1"/>
          <p:nvPr>
            <p:ph idx="1" type="body"/>
          </p:nvPr>
        </p:nvSpPr>
        <p:spPr>
          <a:xfrm>
            <a:off x="337700" y="1373600"/>
            <a:ext cx="24474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Random Forests</a:t>
            </a:r>
            <a:endParaRPr/>
          </a:p>
        </p:txBody>
      </p:sp>
      <p:sp>
        <p:nvSpPr>
          <p:cNvPr id="376" name="Google Shape;37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875" y="1172126"/>
            <a:ext cx="6689600" cy="367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lots of data we almost learn the same Tree every time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time restrict the tree to a set of random features</a:t>
            </a:r>
            <a:endParaRPr/>
          </a:p>
        </p:txBody>
      </p:sp>
      <p:sp>
        <p:nvSpPr>
          <p:cNvPr id="384" name="Google Shape;38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forest size</a:t>
            </a:r>
            <a:endParaRPr/>
          </a:p>
        </p:txBody>
      </p:sp>
      <p:sp>
        <p:nvSpPr>
          <p:cNvPr id="390" name="Google Shape;39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54"/>
          <p:cNvPicPr preferRelativeResize="0"/>
          <p:nvPr/>
        </p:nvPicPr>
        <p:blipFill rotWithShape="1">
          <a:blip r:embed="rId3">
            <a:alphaModFix/>
          </a:blip>
          <a:srcRect b="0" l="2123" r="28039" t="13636"/>
          <a:stretch/>
        </p:blipFill>
        <p:spPr>
          <a:xfrm>
            <a:off x="1259900" y="974150"/>
            <a:ext cx="5974774" cy="416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classes and Noise</a:t>
            </a:r>
            <a:endParaRPr/>
          </a:p>
        </p:txBody>
      </p:sp>
      <p:sp>
        <p:nvSpPr>
          <p:cNvPr id="397" name="Google Shape;39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55"/>
          <p:cNvPicPr preferRelativeResize="0"/>
          <p:nvPr/>
        </p:nvPicPr>
        <p:blipFill rotWithShape="1">
          <a:blip r:embed="rId3">
            <a:alphaModFix/>
          </a:blip>
          <a:srcRect b="0" l="1552" r="25208" t="12372"/>
          <a:stretch/>
        </p:blipFill>
        <p:spPr>
          <a:xfrm>
            <a:off x="1103140" y="957300"/>
            <a:ext cx="6043723" cy="40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Machines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893700" y="1373600"/>
            <a:ext cx="43131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Which one is a better hyperplane ?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How should we choose the best ? </a:t>
            </a:r>
            <a:endParaRPr/>
          </a:p>
        </p:txBody>
      </p:sp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5206930" y="1334563"/>
            <a:ext cx="3534425" cy="363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Tree Depth</a:t>
            </a:r>
            <a:endParaRPr/>
          </a:p>
        </p:txBody>
      </p:sp>
      <p:sp>
        <p:nvSpPr>
          <p:cNvPr id="404" name="Google Shape;40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56"/>
          <p:cNvPicPr preferRelativeResize="0"/>
          <p:nvPr/>
        </p:nvPicPr>
        <p:blipFill rotWithShape="1">
          <a:blip r:embed="rId3">
            <a:alphaModFix/>
          </a:blip>
          <a:srcRect b="4228" l="12813" r="35891" t="10860"/>
          <a:stretch/>
        </p:blipFill>
        <p:spPr>
          <a:xfrm>
            <a:off x="1940875" y="987200"/>
            <a:ext cx="4368252" cy="408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411" name="Google Shape;411;p5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 many weak learners to build a strong one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Focus new classifiers on samples that others got wrong (how?)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Not all classifier have the same weight for voting.					 Better ones, larger weights</a:t>
            </a:r>
            <a:endParaRPr/>
          </a:p>
        </p:txBody>
      </p:sp>
      <p:sp>
        <p:nvSpPr>
          <p:cNvPr id="412" name="Google Shape;41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418" name="Google Shape;418;p58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Uses stumps as							        weak learners.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Lots of stumps can make a perfect decision boundary!</a:t>
            </a:r>
            <a:endParaRPr/>
          </a:p>
        </p:txBody>
      </p:sp>
      <p:sp>
        <p:nvSpPr>
          <p:cNvPr id="419" name="Google Shape;41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978" y="1373600"/>
            <a:ext cx="3296309" cy="19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weights</a:t>
            </a:r>
            <a:endParaRPr/>
          </a:p>
        </p:txBody>
      </p:sp>
      <p:sp>
        <p:nvSpPr>
          <p:cNvPr id="426" name="Google Shape;42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59"/>
          <p:cNvPicPr preferRelativeResize="0"/>
          <p:nvPr/>
        </p:nvPicPr>
        <p:blipFill rotWithShape="1">
          <a:blip r:embed="rId3">
            <a:alphaModFix/>
          </a:blip>
          <a:srcRect b="0" l="7114" r="0" t="18513"/>
          <a:stretch/>
        </p:blipFill>
        <p:spPr>
          <a:xfrm>
            <a:off x="1235900" y="1272575"/>
            <a:ext cx="5778200" cy="36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/>
          <p:nvPr>
            <p:ph type="ctrTitle"/>
          </p:nvPr>
        </p:nvSpPr>
        <p:spPr>
          <a:xfrm>
            <a:off x="721425" y="2838935"/>
            <a:ext cx="521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433" name="Google Shape;43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</a:t>
            </a:r>
            <a:endParaRPr/>
          </a:p>
        </p:txBody>
      </p:sp>
      <p:sp>
        <p:nvSpPr>
          <p:cNvPr id="439" name="Google Shape;439;p6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to know the best value for :</a:t>
            </a:r>
            <a:endParaRPr/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Lambda (regularization parameter)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Tree depth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Forest size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Type of kernel in SVM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...</a:t>
            </a:r>
            <a:endParaRPr/>
          </a:p>
        </p:txBody>
      </p:sp>
      <p:sp>
        <p:nvSpPr>
          <p:cNvPr id="440" name="Google Shape;44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446" name="Google Shape;446;p62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Manual search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Test different values yourself!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Grid search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Test performance for preset list of values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Random search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Search for random numbers in a range of values</a:t>
            </a:r>
            <a:endParaRPr/>
          </a:p>
        </p:txBody>
      </p:sp>
      <p:sp>
        <p:nvSpPr>
          <p:cNvPr id="447" name="Google Shape;44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 txBox="1"/>
          <p:nvPr>
            <p:ph type="title"/>
          </p:nvPr>
        </p:nvSpPr>
        <p:spPr>
          <a:xfrm>
            <a:off x="893700" y="206000"/>
            <a:ext cx="6847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 vs. Random search</a:t>
            </a:r>
            <a:endParaRPr/>
          </a:p>
        </p:txBody>
      </p:sp>
      <p:sp>
        <p:nvSpPr>
          <p:cNvPr id="453" name="Google Shape;45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38" y="1747777"/>
            <a:ext cx="6531325" cy="28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893700" y="1373600"/>
            <a:ext cx="3678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 丄 Hyperplane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 : unknown point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Decision Rule?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W.u &gt; c ?</a:t>
            </a:r>
            <a:endParaRPr/>
          </a:p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571999" y="925550"/>
            <a:ext cx="3723251" cy="382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30"/>
          <p:cNvCxnSpPr/>
          <p:nvPr/>
        </p:nvCxnSpPr>
        <p:spPr>
          <a:xfrm flipH="1" rot="10800000">
            <a:off x="4961650" y="3506925"/>
            <a:ext cx="859200" cy="92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30"/>
          <p:cNvSpPr txBox="1"/>
          <p:nvPr/>
        </p:nvSpPr>
        <p:spPr>
          <a:xfrm>
            <a:off x="5468200" y="3113325"/>
            <a:ext cx="44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W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5" name="Google Shape;185;p30"/>
          <p:cNvCxnSpPr/>
          <p:nvPr/>
        </p:nvCxnSpPr>
        <p:spPr>
          <a:xfrm flipH="1" rot="10800000">
            <a:off x="4987625" y="1701525"/>
            <a:ext cx="363600" cy="272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30"/>
          <p:cNvSpPr txBox="1"/>
          <p:nvPr/>
        </p:nvSpPr>
        <p:spPr>
          <a:xfrm>
            <a:off x="5182475" y="1350825"/>
            <a:ext cx="441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u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Constraints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points in the street:</a:t>
            </a:r>
            <a:endParaRPr/>
          </a:p>
        </p:txBody>
      </p:sp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\bar{W}.\bar{x}_+ + b \geq 1 \\&#10;\bar{W}.\bar{x}_- + b \leq -1 \\" id="194" name="Google Shape;194;p31" title="MathEquation,#403a3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1444005"/>
            <a:ext cx="243645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 y_i(\bar{W}.\bar{x} + b) \geq 1 \\" id="195" name="Google Shape;195;p31" title="MathEquation,#403a3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700" y="2571750"/>
            <a:ext cx="3329716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i = 1 \space \space  for \space x_+ \\&#10;y_i = -1 \space \space  for \space x_-" id="196" name="Google Shape;196;p31" title="MathEquation,#403a3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675" y="1269675"/>
            <a:ext cx="2740200" cy="105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 y_i(\bar{W}.\bar{x} + b) - 1\geq 0 \\" id="197" name="Google Shape;197;p31" title="MathEquation,#403a3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5663" y="2530725"/>
            <a:ext cx="4040234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y_i(\bar{W}.\bar{x} + b) - 1= 0 \\" id="198" name="Google Shape;198;p31" title="MathEquation,#403a3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9638" y="3622100"/>
            <a:ext cx="3542974" cy="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constraints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5382224" y="206000"/>
            <a:ext cx="3723251" cy="382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2"/>
          <p:cNvCxnSpPr/>
          <p:nvPr/>
        </p:nvCxnSpPr>
        <p:spPr>
          <a:xfrm flipH="1" rot="10800000">
            <a:off x="5792925" y="3013350"/>
            <a:ext cx="1337700" cy="701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2"/>
          <p:cNvCxnSpPr/>
          <p:nvPr/>
        </p:nvCxnSpPr>
        <p:spPr>
          <a:xfrm flipH="1" rot="10800000">
            <a:off x="5792925" y="1688550"/>
            <a:ext cx="1389900" cy="2026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2"/>
          <p:cNvCxnSpPr/>
          <p:nvPr/>
        </p:nvCxnSpPr>
        <p:spPr>
          <a:xfrm flipH="1" rot="10800000">
            <a:off x="7104775" y="1701425"/>
            <a:ext cx="51900" cy="1350900"/>
          </a:xfrm>
          <a:prstGeom prst="straightConnector1">
            <a:avLst/>
          </a:prstGeom>
          <a:noFill/>
          <a:ln cap="flat" cmpd="sng" w="38100">
            <a:solidFill>
              <a:srgbClr val="4C113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Width = (\bar{x}_+ - \bar{x}_-). \frac{W}{||W||}" id="210" name="Google Shape;210;p32" title="MathEquation,#454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26" y="1499900"/>
            <a:ext cx="3710334" cy="57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= \frac{2}{||W||} \space \textbf{(recall the points in the street)}" id="211" name="Google Shape;211;p32" title="MathEquation,#454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27" y="1996650"/>
            <a:ext cx="5169474" cy="57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(\frac{2}{||W||}) \rightarrow Min(\frac{||W||}{2}) \\ \rightarrow Min(\frac{||W||^2}{2})" id="212" name="Google Shape;212;p32" title="MathEquation,#322f2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525" y="3052325"/>
            <a:ext cx="3467576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cost function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893700" y="1373600"/>
            <a:ext cx="75618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 L</a:t>
            </a:r>
            <a:r>
              <a:rPr lang="en"/>
              <a:t>agrange multipliers to find the cost function. </a:t>
            </a:r>
            <a:endParaRPr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Min(\frac{||W||^2}{2})&#10;\\ s.t \\&#10;y_i(W.x_i + b) - 1 \geq  1 " id="220" name="Google Shape;220;p33" title="MathEquation,#322f2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25" y="1221200"/>
            <a:ext cx="2702128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_w \frac{1}{2}W^TW + C \sum_i^n Max(0, 1-y_iW^Tx_i)" id="221" name="Google Shape;221;p33" title="MathEquation,#353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440" y="3831775"/>
            <a:ext cx="7680322" cy="5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!?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b="0" l="0" r="49251" t="0"/>
          <a:stretch/>
        </p:blipFill>
        <p:spPr>
          <a:xfrm>
            <a:off x="2139404" y="1221200"/>
            <a:ext cx="4123598" cy="37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Trick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39599"/>
            <a:ext cx="8125628" cy="37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